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48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44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07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88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81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0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033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4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3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823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8F2E-EBD8-48FA-8CFA-86E7FEC03086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D8AFC-B2FD-4FF4-8CC6-7710E8578B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03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" y="139244"/>
            <a:ext cx="1189482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0" u="none" strike="noStrike" baseline="0" dirty="0" smtClean="0">
                <a:latin typeface="Arial,Bold"/>
              </a:rPr>
              <a:t>Quality Management System Policy</a:t>
            </a:r>
          </a:p>
          <a:p>
            <a:endParaRPr lang="en-US" sz="3600" b="1" i="0" u="none" strike="noStrike" baseline="0" dirty="0" smtClean="0">
              <a:latin typeface="Arial,Bold"/>
            </a:endParaRPr>
          </a:p>
          <a:p>
            <a:r>
              <a:rPr lang="en-US" sz="2000" b="1" i="0" u="none" strike="noStrike" baseline="0" dirty="0" smtClean="0">
                <a:latin typeface="Arial,Bold"/>
              </a:rPr>
              <a:t>A. ISO9001:2015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Customer Focus Quality Assurance People Involvement Continuous Improvement</a:t>
            </a:r>
          </a:p>
          <a:p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000" b="1" i="0" u="none" strike="noStrike" baseline="0" dirty="0" smtClean="0">
                <a:latin typeface="Arial,Bold"/>
              </a:rPr>
              <a:t>B. ISO13485:2016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We commit to offer our customers with high quality, safe and professional medical products.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Implement an effective ISO13485 quality management system to assure customer full satisfaction.</a:t>
            </a:r>
          </a:p>
          <a:p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000" b="1" i="0" u="none" strike="noStrike" baseline="0" dirty="0" smtClean="0">
                <a:latin typeface="Arial,Bold"/>
              </a:rPr>
              <a:t>C. ISO/IEC17025:2017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Scientific Honest Precise and Unbiased Do our best on customer service</a:t>
            </a:r>
          </a:p>
          <a:p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000" b="1" i="0" u="none" strike="noStrike" baseline="0" dirty="0" smtClean="0">
                <a:latin typeface="Arial,Bold"/>
              </a:rPr>
              <a:t>D. ISO14001:2015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People involvement Pollution prevention Compliance with regulations Save resources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Energy efficiency Clean manufacturing Continual improvement Achievements sharing</a:t>
            </a:r>
          </a:p>
          <a:p>
            <a:endParaRPr lang="en-US" b="0" i="0" u="none" strike="noStrike" baseline="0" dirty="0" smtClean="0">
              <a:latin typeface="Arial" panose="020B0604020202020204" pitchFamily="34" charset="0"/>
            </a:endParaRPr>
          </a:p>
          <a:p>
            <a:r>
              <a:rPr lang="en-US" sz="2000" b="1" i="0" u="none" strike="noStrike" baseline="0" dirty="0" smtClean="0">
                <a:latin typeface="Arial,Bold"/>
              </a:rPr>
              <a:t>E. ISO45001:2018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Safety first Precaution crucial People-oriented Compliance with regulations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Health care System management People engagement Consult with people</a:t>
            </a:r>
          </a:p>
          <a:p>
            <a:r>
              <a:rPr lang="en-US" b="0" i="0" u="none" strike="noStrike" baseline="0" dirty="0" smtClean="0">
                <a:latin typeface="Arial" panose="020B0604020202020204" pitchFamily="34" charset="0"/>
              </a:rPr>
              <a:t>Continual improvement Entire people benefit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" y="139244"/>
            <a:ext cx="1705850" cy="61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4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92518" y="50704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056761"/>
              </p:ext>
            </p:extLst>
          </p:nvPr>
        </p:nvGraphicFramePr>
        <p:xfrm>
          <a:off x="287020" y="713423"/>
          <a:ext cx="11417301" cy="5515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005"/>
                <a:gridCol w="1053639"/>
                <a:gridCol w="3679100"/>
                <a:gridCol w="984548"/>
                <a:gridCol w="846366"/>
                <a:gridCol w="1381821"/>
                <a:gridCol w="1571822"/>
              </a:tblGrid>
              <a:tr h="7498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</a:rPr>
                        <a:t>Certification Item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Versions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Certificate No.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Issue Date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Validity Date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Certification Body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PDF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5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ISO9001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203267-2016-AQ-RGC-RvA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2004.5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2024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DNV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5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ISO14001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203265-2016-AE-RGC-RvA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2004.1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DNV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5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ISO45001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2018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203264-2016-ASA-RG-RvA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2004.1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2025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DNV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5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ISO13485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2016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MD573545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2011.7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BSI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  <a:tr h="95321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ISO/IEC 17025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LAB-2021-225681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2018.4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 smtClean="0">
                          <a:effectLst/>
                        </a:rPr>
                        <a:t>2024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effectLst/>
                        </a:rPr>
                        <a:t>DNV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557875"/>
              </p:ext>
            </p:extLst>
          </p:nvPr>
        </p:nvGraphicFramePr>
        <p:xfrm>
          <a:off x="10452847" y="159777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crobat Document" showAsIcon="1" r:id="rId3" imgW="914400" imgH="792360" progId="Acrobat.Document.DC">
                  <p:embed/>
                </p:oleObj>
              </mc:Choice>
              <mc:Fallback>
                <p:oleObj name="Acrobat Document" showAsIcon="1" r:id="rId3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52847" y="159777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792390"/>
              </p:ext>
            </p:extLst>
          </p:nvPr>
        </p:nvGraphicFramePr>
        <p:xfrm>
          <a:off x="10452847" y="255469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Acrobat Document" showAsIcon="1" r:id="rId5" imgW="914400" imgH="792360" progId="Acrobat.Document.DC">
                  <p:embed/>
                </p:oleObj>
              </mc:Choice>
              <mc:Fallback>
                <p:oleObj name="Acrobat Document" showAsIcon="1" r:id="rId5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52847" y="255469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7508"/>
              </p:ext>
            </p:extLst>
          </p:nvPr>
        </p:nvGraphicFramePr>
        <p:xfrm>
          <a:off x="10452847" y="3511613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showAsIcon="1" r:id="rId7" imgW="914400" imgH="792360" progId="Acrobat.Document.DC">
                  <p:embed/>
                </p:oleObj>
              </mc:Choice>
              <mc:Fallback>
                <p:oleObj name="Acrobat Document" showAsIcon="1" r:id="rId7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452847" y="3511613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3030264"/>
              </p:ext>
            </p:extLst>
          </p:nvPr>
        </p:nvGraphicFramePr>
        <p:xfrm>
          <a:off x="10452847" y="4474399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Acrobat Document" showAsIcon="1" r:id="rId9" imgW="914400" imgH="792360" progId="Acrobat.Document.DC">
                  <p:embed/>
                </p:oleObj>
              </mc:Choice>
              <mc:Fallback>
                <p:oleObj name="Acrobat Document" showAsIcon="1" r:id="rId9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452847" y="4474399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963128"/>
              </p:ext>
            </p:extLst>
          </p:nvPr>
        </p:nvGraphicFramePr>
        <p:xfrm>
          <a:off x="10452847" y="543718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Acrobat Document" showAsIcon="1" r:id="rId11" imgW="914400" imgH="792360" progId="Acrobat.Document.DC">
                  <p:embed/>
                </p:oleObj>
              </mc:Choice>
              <mc:Fallback>
                <p:oleObj name="Acrobat Document" showAsIcon="1" r:id="rId11" imgW="914400" imgH="79236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452847" y="543718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47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150</Words>
  <Application>Microsoft Office PowerPoint</Application>
  <PresentationFormat>Widescreen</PresentationFormat>
  <Paragraphs>57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Arial,Bold</vt:lpstr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Cheung (張建邦)</dc:creator>
  <cp:lastModifiedBy>Joseph Cheung (張建邦)</cp:lastModifiedBy>
  <cp:revision>6</cp:revision>
  <dcterms:created xsi:type="dcterms:W3CDTF">2023-05-12T02:55:22Z</dcterms:created>
  <dcterms:modified xsi:type="dcterms:W3CDTF">2023-05-12T03:17:03Z</dcterms:modified>
</cp:coreProperties>
</file>